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D47DD-08F4-42E9-BE0A-16F0845B7A70}" v="174" dt="2024-12-22T18:17:53.2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5" d="100"/>
          <a:sy n="45" d="100"/>
        </p:scale>
        <p:origin x="81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dcc8d339cd090ff" providerId="LiveId" clId="{E47D47DD-08F4-42E9-BE0A-16F0845B7A70}"/>
    <pc:docChg chg="custSel modSld">
      <pc:chgData name="" userId="ddcc8d339cd090ff" providerId="LiveId" clId="{E47D47DD-08F4-42E9-BE0A-16F0845B7A70}" dt="2024-12-22T18:17:53.257" v="174" actId="1076"/>
      <pc:docMkLst>
        <pc:docMk/>
      </pc:docMkLst>
      <pc:sldChg chg="delSp modSp">
        <pc:chgData name="" userId="ddcc8d339cd090ff" providerId="LiveId" clId="{E47D47DD-08F4-42E9-BE0A-16F0845B7A70}" dt="2024-12-22T18:17:53.257" v="174" actId="1076"/>
        <pc:sldMkLst>
          <pc:docMk/>
          <pc:sldMk cId="0" sldId="256"/>
        </pc:sldMkLst>
        <pc:spChg chg="mod">
          <ac:chgData name="" userId="ddcc8d339cd090ff" providerId="LiveId" clId="{E47D47DD-08F4-42E9-BE0A-16F0845B7A70}" dt="2024-12-22T18:17:53.257" v="174" actId="1076"/>
          <ac:spMkLst>
            <pc:docMk/>
            <pc:sldMk cId="0" sldId="256"/>
            <ac:spMk id="2" creationId="{00000000-0000-0000-0000-000000000000}"/>
          </ac:spMkLst>
        </pc:spChg>
        <pc:spChg chg="mod">
          <ac:chgData name="" userId="ddcc8d339cd090ff" providerId="LiveId" clId="{E47D47DD-08F4-42E9-BE0A-16F0845B7A70}" dt="2024-12-22T18:17:47.395" v="171" actId="1076"/>
          <ac:spMkLst>
            <pc:docMk/>
            <pc:sldMk cId="0" sldId="256"/>
            <ac:spMk id="3" creationId="{01A15AEF-11D8-7718-CB1D-FA0B958E67BA}"/>
          </ac:spMkLst>
        </pc:spChg>
        <pc:spChg chg="del mod">
          <ac:chgData name="" userId="ddcc8d339cd090ff" providerId="LiveId" clId="{E47D47DD-08F4-42E9-BE0A-16F0845B7A70}" dt="2024-12-22T18:16:30.251" v="87" actId="478"/>
          <ac:spMkLst>
            <pc:docMk/>
            <pc:sldMk cId="0" sldId="256"/>
            <ac:spMk id="4" creationId="{CA72F9CB-FA31-4260-F090-E8F2661873FF}"/>
          </ac:spMkLst>
        </pc:spChg>
        <pc:spChg chg="del mod">
          <ac:chgData name="" userId="ddcc8d339cd090ff" providerId="LiveId" clId="{E47D47DD-08F4-42E9-BE0A-16F0845B7A70}" dt="2024-12-22T18:17:48.394" v="173"/>
          <ac:spMkLst>
            <pc:docMk/>
            <pc:sldMk cId="0" sldId="256"/>
            <ac:spMk id="5" creationId="{3F6DC4DC-9E8C-2E51-84D2-CAC74C22336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0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6141720" cy="1481455"/>
          </a:xfrm>
          <a:prstGeom prst="rect">
            <a:avLst/>
          </a:prstGeom>
        </p:spPr>
        <p:txBody>
          <a:bodyPr wrap="square" lIns="0" tIns="0" rIns="0" bIns="0">
            <a:spAutoFit/>
          </a:bodyPr>
          <a:lstStyle>
            <a:lvl1pPr>
              <a:defRPr sz="480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452" y="6064250"/>
            <a:ext cx="7757795" cy="2204834"/>
          </a:xfrm>
          <a:prstGeom prst="rect">
            <a:avLst/>
          </a:prstGeom>
        </p:spPr>
        <p:txBody>
          <a:bodyPr vert="horz" wrap="square" lIns="0" tIns="10795" rIns="0" bIns="0" rtlCol="0">
            <a:spAutoFit/>
          </a:bodyPr>
          <a:lstStyle/>
          <a:p>
            <a:pPr marL="12700" marR="5080" algn="ctr">
              <a:lnSpc>
                <a:spcPct val="100899"/>
              </a:lnSpc>
              <a:spcBef>
                <a:spcPts val="85"/>
              </a:spcBef>
            </a:pPr>
            <a:r>
              <a:rPr lang="en-US" sz="3600" spc="-100" dirty="0">
                <a:solidFill>
                  <a:srgbClr val="FFFFFF"/>
                </a:solidFill>
              </a:rPr>
              <a:t>Topic: Stock Market Prediction Accuracy through Long Short-Term Memory (LSTM) Networks</a:t>
            </a:r>
            <a:endParaRPr sz="3600" dirty="0"/>
          </a:p>
        </p:txBody>
      </p:sp>
      <p:sp>
        <p:nvSpPr>
          <p:cNvPr id="3" name="TextBox 2">
            <a:extLst>
              <a:ext uri="{FF2B5EF4-FFF2-40B4-BE49-F238E27FC236}">
                <a16:creationId xmlns:a16="http://schemas.microsoft.com/office/drawing/2014/main" id="{01A15AEF-11D8-7718-CB1D-FA0B958E67BA}"/>
              </a:ext>
            </a:extLst>
          </p:cNvPr>
          <p:cNvSpPr txBox="1"/>
          <p:nvPr/>
        </p:nvSpPr>
        <p:spPr>
          <a:xfrm>
            <a:off x="5264050" y="1069512"/>
            <a:ext cx="6400800" cy="1323439"/>
          </a:xfrm>
          <a:prstGeom prst="rect">
            <a:avLst/>
          </a:prstGeom>
          <a:noFill/>
        </p:spPr>
        <p:txBody>
          <a:bodyPr wrap="square" rtlCol="0">
            <a:spAutoFit/>
          </a:bodyPr>
          <a:lstStyle/>
          <a:p>
            <a:pPr algn="ctr"/>
            <a:r>
              <a:rPr lang="en-IN" sz="4000" b="1" dirty="0" err="1">
                <a:solidFill>
                  <a:schemeClr val="bg1"/>
                </a:solidFill>
                <a:latin typeface="Times New Roman" panose="02020603050405020304" pitchFamily="18" charset="0"/>
                <a:cs typeface="Times New Roman" panose="02020603050405020304" pitchFamily="18" charset="0"/>
              </a:rPr>
              <a:t>Github</a:t>
            </a:r>
            <a:r>
              <a:rPr lang="en-IN" sz="4000" b="1" dirty="0">
                <a:solidFill>
                  <a:schemeClr val="bg1"/>
                </a:solidFill>
                <a:latin typeface="Times New Roman" panose="02020603050405020304" pitchFamily="18" charset="0"/>
                <a:cs typeface="Times New Roman" panose="02020603050405020304" pitchFamily="18" charset="0"/>
              </a:rPr>
              <a:t> name: Abdu1khalidd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4044951" y="1442859"/>
            <a:ext cx="11125200" cy="762388"/>
          </a:xfrm>
          <a:prstGeom prst="rect">
            <a:avLst/>
          </a:prstGeom>
        </p:spPr>
        <p:txBody>
          <a:bodyPr vert="horz" wrap="square" lIns="0" tIns="15875" rIns="0" bIns="0" rtlCol="0">
            <a:spAutoFit/>
          </a:bodyPr>
          <a:lstStyle/>
          <a:p>
            <a:pPr marL="12700" algn="ctr">
              <a:lnSpc>
                <a:spcPct val="100000"/>
              </a:lnSpc>
              <a:spcBef>
                <a:spcPts val="125"/>
              </a:spcBef>
            </a:pPr>
            <a:r>
              <a:rPr lang="en-US" sz="4850" spc="-275" dirty="0"/>
              <a:t>Future Trends in Stock Prediction</a:t>
            </a:r>
          </a:p>
        </p:txBody>
      </p:sp>
      <p:sp>
        <p:nvSpPr>
          <p:cNvPr id="4" name="object 4"/>
          <p:cNvSpPr txBox="1"/>
          <p:nvPr/>
        </p:nvSpPr>
        <p:spPr>
          <a:xfrm>
            <a:off x="3587750" y="3422473"/>
            <a:ext cx="12039601" cy="1735732"/>
          </a:xfrm>
          <a:prstGeom prst="rect">
            <a:avLst/>
          </a:prstGeom>
        </p:spPr>
        <p:txBody>
          <a:bodyPr vert="horz" wrap="square" lIns="0" tIns="12065" rIns="0" bIns="0" rtlCol="0">
            <a:spAutoFit/>
          </a:bodyPr>
          <a:lstStyle/>
          <a:p>
            <a:pPr marL="12700" marR="5080" algn="ctr">
              <a:lnSpc>
                <a:spcPct val="100200"/>
              </a:lnSpc>
              <a:spcBef>
                <a:spcPts val="95"/>
              </a:spcBef>
            </a:pPr>
            <a:r>
              <a:rPr lang="en-US" sz="2800" spc="60" dirty="0">
                <a:solidFill>
                  <a:srgbClr val="FFFFFF"/>
                </a:solidFill>
                <a:latin typeface="Verdana"/>
                <a:cs typeface="Verdana"/>
              </a:rPr>
              <a:t>The future of stock market prediction lies in integrating </a:t>
            </a:r>
            <a:r>
              <a:rPr lang="en-US" sz="2800" b="1" spc="60" dirty="0">
                <a:solidFill>
                  <a:srgbClr val="FFFFFF"/>
                </a:solidFill>
                <a:latin typeface="Verdana"/>
                <a:cs typeface="Verdana"/>
              </a:rPr>
              <a:t>LSTM </a:t>
            </a:r>
            <a:r>
              <a:rPr lang="en-US" sz="2800" spc="60" dirty="0">
                <a:solidFill>
                  <a:srgbClr val="FFFFFF"/>
                </a:solidFill>
                <a:latin typeface="Verdana"/>
                <a:cs typeface="Verdana"/>
              </a:rPr>
              <a:t>with other machine learning techniques and leveraging </a:t>
            </a:r>
            <a:r>
              <a:rPr lang="en-US" sz="2800" b="1" spc="60" dirty="0">
                <a:solidFill>
                  <a:srgbClr val="FFFFFF"/>
                </a:solidFill>
                <a:latin typeface="Verdana"/>
                <a:cs typeface="Verdana"/>
              </a:rPr>
              <a:t>big data </a:t>
            </a:r>
            <a:r>
              <a:rPr lang="en-US" sz="2800" spc="60" dirty="0">
                <a:solidFill>
                  <a:srgbClr val="FFFFFF"/>
                </a:solidFill>
                <a:latin typeface="Verdana"/>
                <a:cs typeface="Verdana"/>
              </a:rPr>
              <a:t>analytics. This combination can lead to even more accurate and robust predictive models.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954974" y="1075931"/>
            <a:ext cx="3634104" cy="757555"/>
          </a:xfrm>
          <a:prstGeom prst="rect">
            <a:avLst/>
          </a:prstGeom>
        </p:spPr>
        <p:txBody>
          <a:bodyPr vert="horz" wrap="square" lIns="0" tIns="12700" rIns="0" bIns="0" rtlCol="0">
            <a:spAutoFit/>
          </a:bodyPr>
          <a:lstStyle/>
          <a:p>
            <a:pPr marL="12700">
              <a:lnSpc>
                <a:spcPct val="100000"/>
              </a:lnSpc>
              <a:spcBef>
                <a:spcPts val="100"/>
              </a:spcBef>
            </a:pPr>
            <a:r>
              <a:rPr spc="185" dirty="0">
                <a:latin typeface="Tahoma"/>
                <a:cs typeface="Tahoma"/>
              </a:rPr>
              <a:t>Conclusion</a:t>
            </a:r>
          </a:p>
        </p:txBody>
      </p:sp>
      <p:sp>
        <p:nvSpPr>
          <p:cNvPr id="6" name="object 6"/>
          <p:cNvSpPr txBox="1"/>
          <p:nvPr/>
        </p:nvSpPr>
        <p:spPr>
          <a:xfrm>
            <a:off x="6940550" y="1761464"/>
            <a:ext cx="8794451" cy="2590902"/>
          </a:xfrm>
          <a:prstGeom prst="rect">
            <a:avLst/>
          </a:prstGeom>
        </p:spPr>
        <p:txBody>
          <a:bodyPr vert="horz" wrap="square" lIns="0" tIns="13970" rIns="0" bIns="0" rtlCol="0">
            <a:spAutoFit/>
          </a:bodyPr>
          <a:lstStyle/>
          <a:p>
            <a:pPr marL="12700" marR="5080" algn="just">
              <a:lnSpc>
                <a:spcPct val="100699"/>
              </a:lnSpc>
              <a:spcBef>
                <a:spcPts val="110"/>
              </a:spcBef>
            </a:pPr>
            <a:r>
              <a:rPr lang="en-US" sz="2800" dirty="0">
                <a:solidFill>
                  <a:srgbClr val="FFFFFF"/>
                </a:solidFill>
                <a:latin typeface="Verdana"/>
                <a:cs typeface="Verdana"/>
              </a:rPr>
              <a:t>In conclusion, LSTM networks represent a powerful tool for enhancing stock market prediction accuracy. Their ability to model complex </a:t>
            </a:r>
            <a:r>
              <a:rPr lang="en-US" sz="2800" b="1" dirty="0">
                <a:solidFill>
                  <a:srgbClr val="FFFFFF"/>
                </a:solidFill>
                <a:latin typeface="Verdana"/>
                <a:cs typeface="Verdana"/>
              </a:rPr>
              <a:t>temporal dependencies </a:t>
            </a:r>
            <a:r>
              <a:rPr lang="en-US" sz="2800" dirty="0">
                <a:solidFill>
                  <a:srgbClr val="FFFFFF"/>
                </a:solidFill>
                <a:latin typeface="Verdana"/>
                <a:cs typeface="Verdana"/>
              </a:rPr>
              <a:t>and learn from historical data positions them as a leader in financial forecasting.</a:t>
            </a: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7"/>
            <a:ext cx="18288000" cy="10286973"/>
          </a:xfrm>
          <a:prstGeom prst="rect">
            <a:avLst/>
          </a:prstGeom>
        </p:spPr>
      </p:pic>
      <p:sp>
        <p:nvSpPr>
          <p:cNvPr id="3" name="object 3"/>
          <p:cNvSpPr txBox="1">
            <a:spLocks noGrp="1"/>
          </p:cNvSpPr>
          <p:nvPr>
            <p:ph type="title"/>
          </p:nvPr>
        </p:nvSpPr>
        <p:spPr>
          <a:xfrm>
            <a:off x="3587750" y="3753700"/>
            <a:ext cx="4414813" cy="1122680"/>
          </a:xfrm>
          <a:prstGeom prst="rect">
            <a:avLst/>
          </a:prstGeom>
        </p:spPr>
        <p:txBody>
          <a:bodyPr vert="horz" wrap="square" lIns="0" tIns="12700" rIns="0" bIns="0" rtlCol="0">
            <a:spAutoFit/>
          </a:bodyPr>
          <a:lstStyle/>
          <a:p>
            <a:pPr marL="12700">
              <a:lnSpc>
                <a:spcPct val="100000"/>
              </a:lnSpc>
              <a:spcBef>
                <a:spcPts val="100"/>
              </a:spcBef>
            </a:pPr>
            <a:r>
              <a:rPr sz="7200" spc="195" dirty="0">
                <a:solidFill>
                  <a:srgbClr val="FFFFFF"/>
                </a:solidFill>
                <a:latin typeface="Tahoma"/>
                <a:cs typeface="Tahoma"/>
              </a:rPr>
              <a:t>Thanks!</a:t>
            </a:r>
            <a:endParaRPr sz="7200" dirty="0">
              <a:latin typeface="Tahoma"/>
              <a:cs typeface="Tahoma"/>
            </a:endParaRPr>
          </a:p>
        </p:txBody>
      </p:sp>
      <p:sp>
        <p:nvSpPr>
          <p:cNvPr id="14" name="object 14"/>
          <p:cNvSpPr/>
          <p:nvPr/>
        </p:nvSpPr>
        <p:spPr>
          <a:xfrm>
            <a:off x="2814613" y="4878727"/>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 y="12727"/>
            <a:ext cx="18288000" cy="10286973"/>
          </a:xfrm>
          <a:prstGeom prst="rect">
            <a:avLst/>
          </a:prstGeom>
        </p:spPr>
      </p:pic>
      <p:sp>
        <p:nvSpPr>
          <p:cNvPr id="3" name="object 3"/>
          <p:cNvSpPr txBox="1">
            <a:spLocks noGrp="1"/>
          </p:cNvSpPr>
          <p:nvPr>
            <p:ph type="title"/>
          </p:nvPr>
        </p:nvSpPr>
        <p:spPr>
          <a:xfrm>
            <a:off x="1454150" y="1115365"/>
            <a:ext cx="9770859" cy="693138"/>
          </a:xfrm>
          <a:prstGeom prst="rect">
            <a:avLst/>
          </a:prstGeom>
        </p:spPr>
        <p:txBody>
          <a:bodyPr vert="horz" wrap="square" lIns="0" tIns="15875" rIns="0" bIns="0" rtlCol="0">
            <a:spAutoFit/>
          </a:bodyPr>
          <a:lstStyle/>
          <a:p>
            <a:pPr marL="12700">
              <a:lnSpc>
                <a:spcPct val="100000"/>
              </a:lnSpc>
              <a:spcBef>
                <a:spcPts val="125"/>
              </a:spcBef>
            </a:pPr>
            <a:r>
              <a:rPr sz="4400" spc="-150" dirty="0"/>
              <a:t>Introduction</a:t>
            </a:r>
            <a:r>
              <a:rPr sz="4400" spc="-225" dirty="0"/>
              <a:t> </a:t>
            </a:r>
            <a:r>
              <a:rPr sz="4400" spc="-55" dirty="0"/>
              <a:t>to</a:t>
            </a:r>
            <a:r>
              <a:rPr sz="4400" spc="-320" dirty="0"/>
              <a:t> </a:t>
            </a:r>
            <a:r>
              <a:rPr lang="en-IN" sz="4400" spc="-30" dirty="0"/>
              <a:t>LSTM Networks</a:t>
            </a:r>
            <a:endParaRPr sz="4400" dirty="0"/>
          </a:p>
        </p:txBody>
      </p:sp>
      <p:sp>
        <p:nvSpPr>
          <p:cNvPr id="4" name="object 4"/>
          <p:cNvSpPr txBox="1"/>
          <p:nvPr/>
        </p:nvSpPr>
        <p:spPr>
          <a:xfrm>
            <a:off x="996950" y="2611729"/>
            <a:ext cx="7427063" cy="2596865"/>
          </a:xfrm>
          <a:prstGeom prst="rect">
            <a:avLst/>
          </a:prstGeom>
        </p:spPr>
        <p:txBody>
          <a:bodyPr vert="horz" wrap="square" lIns="0" tIns="11430" rIns="0" bIns="0" rtlCol="0">
            <a:spAutoFit/>
          </a:bodyPr>
          <a:lstStyle/>
          <a:p>
            <a:pPr marL="12700" marR="153670" algn="ctr">
              <a:lnSpc>
                <a:spcPct val="100400"/>
              </a:lnSpc>
              <a:spcBef>
                <a:spcPts val="90"/>
              </a:spcBef>
            </a:pPr>
            <a:r>
              <a:rPr lang="en-US" sz="2400" b="1" spc="-95" dirty="0">
                <a:solidFill>
                  <a:srgbClr val="FFFFFF"/>
                </a:solidFill>
                <a:latin typeface="Verdana"/>
                <a:cs typeface="Verdana"/>
              </a:rPr>
              <a:t>Long Short-Term Memory (LSTM) </a:t>
            </a:r>
            <a:r>
              <a:rPr lang="en-US" sz="2400" spc="-95" dirty="0">
                <a:solidFill>
                  <a:srgbClr val="FFFFFF"/>
                </a:solidFill>
                <a:latin typeface="Verdana"/>
                <a:cs typeface="Verdana"/>
              </a:rPr>
              <a:t>networks are a type of recurrent neural network (RNN) designed to model </a:t>
            </a:r>
            <a:r>
              <a:rPr lang="en-US" sz="2400" b="1" spc="-95" dirty="0">
                <a:solidFill>
                  <a:srgbClr val="FFFFFF"/>
                </a:solidFill>
                <a:latin typeface="Verdana"/>
                <a:cs typeface="Verdana"/>
              </a:rPr>
              <a:t>sequential data</a:t>
            </a:r>
            <a:r>
              <a:rPr lang="en-US" sz="2400" spc="-95" dirty="0">
                <a:solidFill>
                  <a:srgbClr val="FFFFFF"/>
                </a:solidFill>
                <a:latin typeface="Verdana"/>
                <a:cs typeface="Verdana"/>
              </a:rPr>
              <a:t>. They excel in tasks involving time series prediction, making them ideal for </a:t>
            </a:r>
            <a:r>
              <a:rPr lang="en-US" sz="2400" b="1" spc="-95" dirty="0">
                <a:solidFill>
                  <a:srgbClr val="FFFFFF"/>
                </a:solidFill>
                <a:latin typeface="Verdana"/>
                <a:cs typeface="Verdana"/>
              </a:rPr>
              <a:t>stock market forecasting</a:t>
            </a:r>
            <a:r>
              <a:rPr lang="en-US" sz="2400" spc="-95" dirty="0">
                <a:solidFill>
                  <a:srgbClr val="FFFFFF"/>
                </a:solidFill>
                <a:latin typeface="Verdana"/>
                <a:cs typeface="Verdana"/>
              </a:rPr>
              <a:t>. This presentation explores their application in enhancing prediction accuracy</a:t>
            </a:r>
            <a:r>
              <a:rPr lang="en-US" sz="2200" spc="-95" dirty="0">
                <a:solidFill>
                  <a:srgbClr val="FFFFFF"/>
                </a:solidFill>
                <a:latin typeface="Verdana"/>
                <a:cs typeface="Verdana"/>
              </a:rPr>
              <a: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25" name="Picture 24">
            <a:extLst>
              <a:ext uri="{FF2B5EF4-FFF2-40B4-BE49-F238E27FC236}">
                <a16:creationId xmlns:a16="http://schemas.microsoft.com/office/drawing/2014/main" id="{70EEAB2F-18D0-77FC-3F6C-99294F0846CA}"/>
              </a:ext>
            </a:extLst>
          </p:cNvPr>
          <p:cNvPicPr>
            <a:picLocks noChangeAspect="1"/>
          </p:cNvPicPr>
          <p:nvPr/>
        </p:nvPicPr>
        <p:blipFill rotWithShape="1">
          <a:blip r:embed="rId3">
            <a:extLst>
              <a:ext uri="{28A0092B-C50C-407E-A947-70E740481C1C}">
                <a14:useLocalDpi xmlns:a14="http://schemas.microsoft.com/office/drawing/2010/main" val="0"/>
              </a:ext>
            </a:extLst>
          </a:blip>
          <a:srcRect t="18245" b="14604"/>
          <a:stretch/>
        </p:blipFill>
        <p:spPr>
          <a:xfrm>
            <a:off x="3825875" y="5577780"/>
            <a:ext cx="10648950" cy="41337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8464550" y="1492250"/>
            <a:ext cx="7581900" cy="1462580"/>
          </a:xfrm>
          <a:prstGeom prst="rect">
            <a:avLst/>
          </a:prstGeom>
        </p:spPr>
        <p:txBody>
          <a:bodyPr vert="horz" wrap="square" lIns="0" tIns="15875" rIns="0" bIns="0" rtlCol="0">
            <a:spAutoFit/>
          </a:bodyPr>
          <a:lstStyle/>
          <a:p>
            <a:pPr marL="12700">
              <a:lnSpc>
                <a:spcPct val="100000"/>
              </a:lnSpc>
              <a:spcBef>
                <a:spcPts val="125"/>
              </a:spcBef>
            </a:pPr>
            <a:r>
              <a:rPr lang="en-IN" sz="4700" dirty="0"/>
              <a:t>Understanding Stock Market Dynamics</a:t>
            </a:r>
          </a:p>
        </p:txBody>
      </p:sp>
      <p:sp>
        <p:nvSpPr>
          <p:cNvPr id="4" name="object 4"/>
          <p:cNvSpPr txBox="1"/>
          <p:nvPr/>
        </p:nvSpPr>
        <p:spPr>
          <a:xfrm>
            <a:off x="9130296" y="3414407"/>
            <a:ext cx="7581900" cy="3023520"/>
          </a:xfrm>
          <a:prstGeom prst="rect">
            <a:avLst/>
          </a:prstGeom>
        </p:spPr>
        <p:txBody>
          <a:bodyPr vert="horz" wrap="square" lIns="0" tIns="11430" rIns="0" bIns="0" rtlCol="0">
            <a:spAutoFit/>
          </a:bodyPr>
          <a:lstStyle/>
          <a:p>
            <a:pPr marL="12700" marR="5080" algn="l">
              <a:lnSpc>
                <a:spcPct val="101499"/>
              </a:lnSpc>
              <a:spcBef>
                <a:spcPts val="90"/>
              </a:spcBef>
            </a:pPr>
            <a:r>
              <a:rPr lang="en-US" sz="2800" spc="65" dirty="0">
                <a:solidFill>
                  <a:srgbClr val="FFFFFF"/>
                </a:solidFill>
                <a:latin typeface="Verdana"/>
                <a:cs typeface="Verdana"/>
              </a:rPr>
              <a:t>The </a:t>
            </a:r>
            <a:r>
              <a:rPr lang="en-US" sz="2800" b="1" spc="65" dirty="0">
                <a:solidFill>
                  <a:srgbClr val="FFFFFF"/>
                </a:solidFill>
                <a:latin typeface="Verdana"/>
                <a:cs typeface="Verdana"/>
              </a:rPr>
              <a:t>stock market </a:t>
            </a:r>
            <a:r>
              <a:rPr lang="en-US" sz="2800" spc="65" dirty="0">
                <a:solidFill>
                  <a:srgbClr val="FFFFFF"/>
                </a:solidFill>
                <a:latin typeface="Verdana"/>
                <a:cs typeface="Verdana"/>
              </a:rPr>
              <a:t>is influenced by various factors including economic indicators, market sentiment, and geopolitical events. Understanding these dynamics is crucial for building robust </a:t>
            </a:r>
            <a:r>
              <a:rPr lang="en-US" sz="2800" b="1" spc="65" dirty="0">
                <a:solidFill>
                  <a:srgbClr val="FFFFFF"/>
                </a:solidFill>
                <a:latin typeface="Verdana"/>
                <a:cs typeface="Verdana"/>
              </a:rPr>
              <a:t>predictive models </a:t>
            </a:r>
            <a:r>
              <a:rPr lang="en-US" sz="2800" spc="65" dirty="0">
                <a:solidFill>
                  <a:srgbClr val="FFFFFF"/>
                </a:solidFill>
                <a:latin typeface="Verdana"/>
                <a:cs typeface="Verdana"/>
              </a:rPr>
              <a:t>that can adapt to changing market conditions</a:t>
            </a:r>
            <a:r>
              <a:rPr lang="en-US" sz="2000" spc="65" dirty="0">
                <a:solidFill>
                  <a:srgbClr val="FFFFFF"/>
                </a:solidFill>
                <a:latin typeface="Verdana"/>
                <a:cs typeface="Verdana"/>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1135"/>
            <a:ext cx="18288000" cy="10286973"/>
          </a:xfrm>
          <a:prstGeom prst="rect">
            <a:avLst/>
          </a:prstGeom>
        </p:spPr>
      </p:pic>
      <p:sp>
        <p:nvSpPr>
          <p:cNvPr id="3" name="object 3"/>
          <p:cNvSpPr txBox="1">
            <a:spLocks noGrp="1"/>
          </p:cNvSpPr>
          <p:nvPr>
            <p:ph type="title"/>
          </p:nvPr>
        </p:nvSpPr>
        <p:spPr>
          <a:xfrm>
            <a:off x="1390804" y="1156703"/>
            <a:ext cx="9969346" cy="1495281"/>
          </a:xfrm>
          <a:prstGeom prst="rect">
            <a:avLst/>
          </a:prstGeom>
        </p:spPr>
        <p:txBody>
          <a:bodyPr vert="horz" wrap="square" lIns="0" tIns="33020" rIns="0" bIns="0" rtlCol="0">
            <a:spAutoFit/>
          </a:bodyPr>
          <a:lstStyle/>
          <a:p>
            <a:pPr marL="12700" marR="5080" algn="ctr">
              <a:lnSpc>
                <a:spcPts val="5700"/>
              </a:lnSpc>
              <a:spcBef>
                <a:spcPts val="260"/>
              </a:spcBef>
            </a:pPr>
            <a:r>
              <a:rPr lang="en-US" spc="-190" dirty="0"/>
              <a:t>Challenges in Stock Market Prediction</a:t>
            </a:r>
          </a:p>
        </p:txBody>
      </p:sp>
      <p:sp>
        <p:nvSpPr>
          <p:cNvPr id="4" name="object 4"/>
          <p:cNvSpPr txBox="1"/>
          <p:nvPr/>
        </p:nvSpPr>
        <p:spPr>
          <a:xfrm>
            <a:off x="1506555" y="3767552"/>
            <a:ext cx="12179146" cy="2153795"/>
          </a:xfrm>
          <a:prstGeom prst="rect">
            <a:avLst/>
          </a:prstGeom>
        </p:spPr>
        <p:txBody>
          <a:bodyPr vert="horz" wrap="square" lIns="0" tIns="12065" rIns="0" bIns="0" rtlCol="0">
            <a:spAutoFit/>
          </a:bodyPr>
          <a:lstStyle/>
          <a:p>
            <a:pPr marL="12700" marR="5080" algn="just">
              <a:lnSpc>
                <a:spcPct val="100899"/>
              </a:lnSpc>
              <a:spcBef>
                <a:spcPts val="95"/>
              </a:spcBef>
            </a:pPr>
            <a:r>
              <a:rPr lang="en-US" sz="2800" spc="60" dirty="0">
                <a:solidFill>
                  <a:srgbClr val="FFFFFF"/>
                </a:solidFill>
                <a:latin typeface="Verdana"/>
                <a:cs typeface="Verdana"/>
              </a:rPr>
              <a:t>Predicting stock prices is inherently </a:t>
            </a:r>
            <a:r>
              <a:rPr lang="en-US" sz="2800" b="1" spc="60" dirty="0">
                <a:solidFill>
                  <a:srgbClr val="FFFFFF"/>
                </a:solidFill>
                <a:latin typeface="Verdana"/>
                <a:cs typeface="Verdana"/>
              </a:rPr>
              <a:t>complex </a:t>
            </a:r>
            <a:r>
              <a:rPr lang="en-US" sz="2800" spc="60" dirty="0">
                <a:solidFill>
                  <a:srgbClr val="FFFFFF"/>
                </a:solidFill>
                <a:latin typeface="Verdana"/>
                <a:cs typeface="Verdana"/>
              </a:rPr>
              <a:t>due to volatility, noise, and the influence of external factors. Traditional models often struggle with </a:t>
            </a:r>
            <a:r>
              <a:rPr lang="en-US" sz="2800" b="1" spc="60" dirty="0">
                <a:solidFill>
                  <a:srgbClr val="FFFFFF"/>
                </a:solidFill>
                <a:latin typeface="Verdana"/>
                <a:cs typeface="Verdana"/>
              </a:rPr>
              <a:t>non-linear relationships </a:t>
            </a:r>
            <a:r>
              <a:rPr lang="en-US" sz="2800" spc="60" dirty="0">
                <a:solidFill>
                  <a:srgbClr val="FFFFFF"/>
                </a:solidFill>
                <a:latin typeface="Verdana"/>
                <a:cs typeface="Verdana"/>
              </a:rPr>
              <a:t>and temporal dependencies, necessitating more advanced approaches like LSTM.</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3740150" y="3566005"/>
            <a:ext cx="10820400" cy="2530244"/>
          </a:xfrm>
          <a:prstGeom prst="rect">
            <a:avLst/>
          </a:prstGeom>
        </p:spPr>
        <p:txBody>
          <a:bodyPr vert="horz" wrap="square" lIns="0" tIns="12065" rIns="0" bIns="0" rtlCol="0">
            <a:spAutoFit/>
          </a:bodyPr>
          <a:lstStyle/>
          <a:p>
            <a:pPr marL="12700" marR="5080" algn="just">
              <a:lnSpc>
                <a:spcPct val="101099"/>
              </a:lnSpc>
              <a:spcBef>
                <a:spcPts val="95"/>
              </a:spcBef>
            </a:pPr>
            <a:r>
              <a:rPr lang="en-US" sz="2800" dirty="0">
                <a:solidFill>
                  <a:srgbClr val="FFFFFF"/>
                </a:solidFill>
                <a:latin typeface="Verdana"/>
                <a:cs typeface="Verdana"/>
              </a:rPr>
              <a:t>LSTM is an advanced type of RNN that uses memory cells to store information over long periods. This capability allows LSTMs to effectively learn from historical data, making them suitable for time series tasks like stock prediction.</a:t>
            </a:r>
          </a:p>
          <a:p>
            <a:pPr marL="12700" marR="5080">
              <a:lnSpc>
                <a:spcPct val="101099"/>
              </a:lnSpc>
              <a:spcBef>
                <a:spcPts val="95"/>
              </a:spcBef>
            </a:pPr>
            <a:r>
              <a:rPr sz="2300" spc="-35" dirty="0">
                <a:solidFill>
                  <a:srgbClr val="FFFFFF"/>
                </a:solidFill>
                <a:latin typeface="Verdana"/>
                <a:cs typeface="Verdana"/>
              </a:rPr>
              <a:t>.</a:t>
            </a:r>
            <a:endParaRPr sz="2300" dirty="0">
              <a:latin typeface="Verdana"/>
              <a:cs typeface="Verdana"/>
            </a:endParaRPr>
          </a:p>
        </p:txBody>
      </p:sp>
      <p:sp>
        <p:nvSpPr>
          <p:cNvPr id="4" name="object 4"/>
          <p:cNvSpPr txBox="1">
            <a:spLocks noGrp="1"/>
          </p:cNvSpPr>
          <p:nvPr>
            <p:ph type="title"/>
          </p:nvPr>
        </p:nvSpPr>
        <p:spPr>
          <a:xfrm>
            <a:off x="6073140" y="1189037"/>
            <a:ext cx="6141720" cy="524374"/>
          </a:xfrm>
          <a:prstGeom prst="rect">
            <a:avLst/>
          </a:prstGeom>
        </p:spPr>
        <p:txBody>
          <a:bodyPr vert="horz" wrap="square" lIns="0" tIns="8890" rIns="0" bIns="0" rtlCol="0">
            <a:spAutoFit/>
          </a:bodyPr>
          <a:lstStyle/>
          <a:p>
            <a:pPr marL="12700" marR="5080" algn="ctr">
              <a:lnSpc>
                <a:spcPct val="100699"/>
              </a:lnSpc>
              <a:spcBef>
                <a:spcPts val="70"/>
              </a:spcBef>
            </a:pPr>
            <a:r>
              <a:rPr lang="en-IN" sz="3600" spc="-105" dirty="0"/>
              <a:t>What is LSTM?</a:t>
            </a:r>
          </a:p>
        </p:txBody>
      </p:sp>
      <p:sp>
        <p:nvSpPr>
          <p:cNvPr id="5" name="object 5"/>
          <p:cNvSpPr/>
          <p:nvPr/>
        </p:nvSpPr>
        <p:spPr>
          <a:xfrm>
            <a:off x="6550025" y="958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lang="en-IN" spc="-135" dirty="0"/>
              <a:t>Key Components of LSTM</a:t>
            </a:r>
          </a:p>
        </p:txBody>
      </p:sp>
      <p:sp>
        <p:nvSpPr>
          <p:cNvPr id="4" name="object 4"/>
          <p:cNvSpPr txBox="1"/>
          <p:nvPr/>
        </p:nvSpPr>
        <p:spPr>
          <a:xfrm>
            <a:off x="1938174" y="3240595"/>
            <a:ext cx="7593176" cy="2597506"/>
          </a:xfrm>
          <a:prstGeom prst="rect">
            <a:avLst/>
          </a:prstGeom>
        </p:spPr>
        <p:txBody>
          <a:bodyPr vert="horz" wrap="square" lIns="0" tIns="12065" rIns="0" bIns="0" rtlCol="0">
            <a:spAutoFit/>
          </a:bodyPr>
          <a:lstStyle/>
          <a:p>
            <a:pPr marL="12700" marR="5080">
              <a:lnSpc>
                <a:spcPct val="100099"/>
              </a:lnSpc>
              <a:spcBef>
                <a:spcPts val="95"/>
              </a:spcBef>
            </a:pPr>
            <a:r>
              <a:rPr lang="en-US" sz="2800" spc="-10" dirty="0">
                <a:solidFill>
                  <a:srgbClr val="FFFFFF"/>
                </a:solidFill>
                <a:latin typeface="Verdana"/>
                <a:cs typeface="Verdana"/>
              </a:rPr>
              <a:t>LSTM networks consist of three main gates: </a:t>
            </a:r>
            <a:r>
              <a:rPr lang="en-US" sz="2800" b="1" spc="-10" dirty="0">
                <a:solidFill>
                  <a:srgbClr val="FFFFFF"/>
                </a:solidFill>
                <a:latin typeface="Verdana"/>
                <a:cs typeface="Verdana"/>
              </a:rPr>
              <a:t>the input gate, forget gate</a:t>
            </a:r>
            <a:r>
              <a:rPr lang="en-US" sz="2800" spc="-10" dirty="0">
                <a:solidFill>
                  <a:srgbClr val="FFFFFF"/>
                </a:solidFill>
                <a:latin typeface="Verdana"/>
                <a:cs typeface="Verdana"/>
              </a:rPr>
              <a:t>, and </a:t>
            </a:r>
            <a:r>
              <a:rPr lang="en-US" sz="2800" b="1" spc="-10" dirty="0">
                <a:solidFill>
                  <a:srgbClr val="FFFFFF"/>
                </a:solidFill>
                <a:latin typeface="Verdana"/>
                <a:cs typeface="Verdana"/>
              </a:rPr>
              <a:t>output gate</a:t>
            </a:r>
            <a:r>
              <a:rPr lang="en-US" sz="2800" spc="-10" dirty="0">
                <a:solidFill>
                  <a:srgbClr val="FFFFFF"/>
                </a:solidFill>
                <a:latin typeface="Verdana"/>
                <a:cs typeface="Verdana"/>
              </a:rPr>
              <a:t>. These gates regulate the flow of information, allowing the model to learn which data to keep or discard, enhancing its predictive capabilities.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476077" y="1156703"/>
            <a:ext cx="5886449" cy="7750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4"/>
          </a:xfrm>
          <a:prstGeom prst="rect">
            <a:avLst/>
          </a:prstGeom>
        </p:spPr>
      </p:pic>
      <p:sp>
        <p:nvSpPr>
          <p:cNvPr id="3" name="object 3"/>
          <p:cNvSpPr txBox="1"/>
          <p:nvPr/>
        </p:nvSpPr>
        <p:spPr>
          <a:xfrm>
            <a:off x="1954852" y="3162275"/>
            <a:ext cx="7957497" cy="2588978"/>
          </a:xfrm>
          <a:prstGeom prst="rect">
            <a:avLst/>
          </a:prstGeom>
        </p:spPr>
        <p:txBody>
          <a:bodyPr vert="horz" wrap="square" lIns="0" tIns="12065" rIns="0" bIns="0" rtlCol="0">
            <a:spAutoFit/>
          </a:bodyPr>
          <a:lstStyle/>
          <a:p>
            <a:pPr marL="12700" marR="5080">
              <a:lnSpc>
                <a:spcPct val="101099"/>
              </a:lnSpc>
              <a:spcBef>
                <a:spcPts val="95"/>
              </a:spcBef>
            </a:pPr>
            <a:r>
              <a:rPr lang="en-US" sz="2800" spc="85" dirty="0">
                <a:solidFill>
                  <a:srgbClr val="FFFFFF"/>
                </a:solidFill>
                <a:latin typeface="Verdana"/>
                <a:cs typeface="Verdana"/>
              </a:rPr>
              <a:t>Preparing data for LSTM involves </a:t>
            </a:r>
            <a:r>
              <a:rPr lang="en-US" sz="2800" b="1" spc="85" dirty="0">
                <a:solidFill>
                  <a:srgbClr val="FFFFFF"/>
                </a:solidFill>
                <a:latin typeface="Verdana"/>
                <a:cs typeface="Verdana"/>
              </a:rPr>
              <a:t>normalization</a:t>
            </a:r>
            <a:r>
              <a:rPr lang="en-US" sz="2800" spc="85" dirty="0">
                <a:solidFill>
                  <a:srgbClr val="FFFFFF"/>
                </a:solidFill>
                <a:latin typeface="Verdana"/>
                <a:cs typeface="Verdana"/>
              </a:rPr>
              <a:t>, creating sequences, and splitting into training and testing sets. Proper data handling is essential for ensuring that the model learns effectively and produces accurate predictions.</a:t>
            </a:r>
          </a:p>
        </p:txBody>
      </p:sp>
      <p:sp>
        <p:nvSpPr>
          <p:cNvPr id="4" name="object 4"/>
          <p:cNvSpPr txBox="1">
            <a:spLocks noGrp="1"/>
          </p:cNvSpPr>
          <p:nvPr>
            <p:ph type="title"/>
          </p:nvPr>
        </p:nvSpPr>
        <p:spPr>
          <a:xfrm>
            <a:off x="1955914" y="1115365"/>
            <a:ext cx="6356236" cy="1495281"/>
          </a:xfrm>
          <a:prstGeom prst="rect">
            <a:avLst/>
          </a:prstGeom>
        </p:spPr>
        <p:txBody>
          <a:bodyPr vert="horz" wrap="square" lIns="0" tIns="33020" rIns="0" bIns="0" rtlCol="0">
            <a:spAutoFit/>
          </a:bodyPr>
          <a:lstStyle/>
          <a:p>
            <a:pPr marL="12700" marR="5080">
              <a:lnSpc>
                <a:spcPts val="5700"/>
              </a:lnSpc>
              <a:spcBef>
                <a:spcPts val="260"/>
              </a:spcBef>
            </a:pPr>
            <a:r>
              <a:rPr lang="en-IN" spc="-80" dirty="0"/>
              <a:t>Data Preparation for LSTM</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BE230002-AF57-7DF0-D0BF-53DDAE7CB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5350" y="1644651"/>
            <a:ext cx="5740286" cy="723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1954838" y="3162275"/>
            <a:ext cx="8109912" cy="2588978"/>
          </a:xfrm>
          <a:prstGeom prst="rect">
            <a:avLst/>
          </a:prstGeom>
        </p:spPr>
        <p:txBody>
          <a:bodyPr vert="horz" wrap="square" lIns="0" tIns="12065" rIns="0" bIns="0" rtlCol="0">
            <a:spAutoFit/>
          </a:bodyPr>
          <a:lstStyle/>
          <a:p>
            <a:pPr marL="12700" marR="5080">
              <a:lnSpc>
                <a:spcPct val="101099"/>
              </a:lnSpc>
              <a:spcBef>
                <a:spcPts val="95"/>
              </a:spcBef>
            </a:pPr>
            <a:r>
              <a:rPr lang="en-US" sz="2800" spc="90" dirty="0">
                <a:solidFill>
                  <a:srgbClr val="FFFFFF"/>
                </a:solidFill>
                <a:latin typeface="Verdana"/>
                <a:cs typeface="Verdana"/>
              </a:rPr>
              <a:t>Training an LSTM model requires selecting appropriate </a:t>
            </a:r>
            <a:r>
              <a:rPr lang="en-US" sz="2800" b="1" spc="90" dirty="0">
                <a:solidFill>
                  <a:srgbClr val="FFFFFF"/>
                </a:solidFill>
                <a:latin typeface="Verdana"/>
                <a:cs typeface="Verdana"/>
              </a:rPr>
              <a:t>hyperparameters</a:t>
            </a:r>
            <a:r>
              <a:rPr lang="en-US" sz="2800" spc="90" dirty="0">
                <a:solidFill>
                  <a:srgbClr val="FFFFFF"/>
                </a:solidFill>
                <a:latin typeface="Verdana"/>
                <a:cs typeface="Verdana"/>
              </a:rPr>
              <a:t>, such as learning rate and batch size. The model learns to minimize prediction errors through backpropagation, adapting to the complexities of stock price movements.</a:t>
            </a:r>
          </a:p>
        </p:txBody>
      </p:sp>
      <p:sp>
        <p:nvSpPr>
          <p:cNvPr id="4" name="object 4"/>
          <p:cNvSpPr txBox="1">
            <a:spLocks noGrp="1"/>
          </p:cNvSpPr>
          <p:nvPr>
            <p:ph type="title"/>
          </p:nvPr>
        </p:nvSpPr>
        <p:spPr>
          <a:xfrm>
            <a:off x="1955914" y="1114361"/>
            <a:ext cx="6141720" cy="1339790"/>
          </a:xfrm>
          <a:prstGeom prst="rect">
            <a:avLst/>
          </a:prstGeom>
        </p:spPr>
        <p:txBody>
          <a:bodyPr vert="horz" wrap="square" lIns="0" tIns="33020" rIns="0" bIns="0" rtlCol="0">
            <a:spAutoFit/>
          </a:bodyPr>
          <a:lstStyle/>
          <a:p>
            <a:pPr marL="12700" marR="5080">
              <a:lnSpc>
                <a:spcPts val="5250"/>
              </a:lnSpc>
              <a:spcBef>
                <a:spcPts val="260"/>
              </a:spcBef>
            </a:pPr>
            <a:r>
              <a:rPr lang="en-IN" sz="4400" spc="-105" dirty="0"/>
              <a:t>Training the LSTM Model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264229" y="914170"/>
            <a:ext cx="5638799" cy="8458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1954860" y="3162275"/>
            <a:ext cx="7424090" cy="2588978"/>
          </a:xfrm>
          <a:prstGeom prst="rect">
            <a:avLst/>
          </a:prstGeom>
        </p:spPr>
        <p:txBody>
          <a:bodyPr vert="horz" wrap="square" lIns="0" tIns="12065" rIns="0" bIns="0" rtlCol="0">
            <a:spAutoFit/>
          </a:bodyPr>
          <a:lstStyle/>
          <a:p>
            <a:pPr marL="12700" marR="5080">
              <a:lnSpc>
                <a:spcPct val="101099"/>
              </a:lnSpc>
              <a:spcBef>
                <a:spcPts val="95"/>
              </a:spcBef>
            </a:pPr>
            <a:r>
              <a:rPr lang="en-US" sz="2800" dirty="0">
                <a:solidFill>
                  <a:srgbClr val="FFFFFF"/>
                </a:solidFill>
                <a:latin typeface="Verdana"/>
                <a:cs typeface="Verdana"/>
              </a:rPr>
              <a:t>Several case studies demonstrate the effectiveness of LSTM networks in stock market prediction. These studies reveal significant improvements in </a:t>
            </a:r>
            <a:r>
              <a:rPr lang="en-US" sz="2800" b="1" dirty="0">
                <a:solidFill>
                  <a:srgbClr val="FFFFFF"/>
                </a:solidFill>
                <a:latin typeface="Verdana"/>
                <a:cs typeface="Verdana"/>
              </a:rPr>
              <a:t>accuracy</a:t>
            </a:r>
            <a:r>
              <a:rPr lang="en-US" sz="2800" dirty="0">
                <a:solidFill>
                  <a:srgbClr val="FFFFFF"/>
                </a:solidFill>
                <a:latin typeface="Verdana"/>
                <a:cs typeface="Verdana"/>
              </a:rPr>
              <a:t> and </a:t>
            </a:r>
            <a:r>
              <a:rPr lang="en-US" sz="2800" b="1" dirty="0">
                <a:solidFill>
                  <a:srgbClr val="FFFFFF"/>
                </a:solidFill>
                <a:latin typeface="Verdana"/>
                <a:cs typeface="Verdana"/>
              </a:rPr>
              <a:t>reliability </a:t>
            </a:r>
            <a:r>
              <a:rPr lang="en-US" sz="2800" dirty="0">
                <a:solidFill>
                  <a:srgbClr val="FFFFFF"/>
                </a:solidFill>
                <a:latin typeface="Verdana"/>
                <a:cs typeface="Verdana"/>
              </a:rPr>
              <a:t>compared to traditional forecasting methods.</a:t>
            </a:r>
          </a:p>
        </p:txBody>
      </p:sp>
      <p:sp>
        <p:nvSpPr>
          <p:cNvPr id="4" name="object 4"/>
          <p:cNvSpPr txBox="1">
            <a:spLocks noGrp="1"/>
          </p:cNvSpPr>
          <p:nvPr>
            <p:ph type="title"/>
          </p:nvPr>
        </p:nvSpPr>
        <p:spPr>
          <a:xfrm>
            <a:off x="1955914" y="1114361"/>
            <a:ext cx="7194436" cy="1481455"/>
          </a:xfrm>
          <a:prstGeom prst="rect">
            <a:avLst/>
          </a:prstGeom>
        </p:spPr>
        <p:txBody>
          <a:bodyPr vert="horz" wrap="square" lIns="0" tIns="33020" rIns="0" bIns="0" rtlCol="0">
            <a:spAutoFit/>
          </a:bodyPr>
          <a:lstStyle/>
          <a:p>
            <a:pPr marL="12700" marR="5080">
              <a:lnSpc>
                <a:spcPts val="5700"/>
              </a:lnSpc>
              <a:spcBef>
                <a:spcPts val="260"/>
              </a:spcBef>
            </a:pPr>
            <a:r>
              <a:rPr lang="en-US" spc="-100" dirty="0"/>
              <a:t>Case Studies of LSTM in Action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0" name="Picture 9">
            <a:extLst>
              <a:ext uri="{FF2B5EF4-FFF2-40B4-BE49-F238E27FC236}">
                <a16:creationId xmlns:a16="http://schemas.microsoft.com/office/drawing/2014/main" id="{1DAFA289-BF46-1D26-5C13-6170EAA8A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604" y="2595816"/>
            <a:ext cx="7194436" cy="65895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TotalTime>
  <Words>441</Words>
  <Application>Microsoft Office PowerPoint</Application>
  <PresentationFormat>Custom</PresentationFormat>
  <Paragraphs>24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Tahoma</vt:lpstr>
      <vt:lpstr>Times New Roman</vt:lpstr>
      <vt:lpstr>Verdana</vt:lpstr>
      <vt:lpstr>Office Theme</vt:lpstr>
      <vt:lpstr>Topic: Stock Market Prediction Accuracy through Long Short-Term Memory (LSTM) Networks</vt:lpstr>
      <vt:lpstr>Introduction to LSTM Networks</vt:lpstr>
      <vt:lpstr>Understanding Stock Market Dynamics</vt:lpstr>
      <vt:lpstr>Challenges in Stock Market Prediction</vt:lpstr>
      <vt:lpstr>What is LSTM?</vt:lpstr>
      <vt:lpstr>Key Components of LSTM</vt:lpstr>
      <vt:lpstr>Data Preparation for LSTM</vt:lpstr>
      <vt:lpstr>Training the LSTM Model</vt:lpstr>
      <vt:lpstr>Case Studies of LSTM in Action</vt:lpstr>
      <vt:lpstr>Future Trends in Stock Prediction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Stock Market Prediction Accuracy through Long Short-Term Memory (LSTM) Networks</dc:title>
  <dc:creator>MD AASHIF RAZA</dc:creator>
  <cp:lastModifiedBy>Abdul Khalid</cp:lastModifiedBy>
  <cp:revision>9</cp:revision>
  <dcterms:created xsi:type="dcterms:W3CDTF">2024-07-31T16:11:16Z</dcterms:created>
  <dcterms:modified xsi:type="dcterms:W3CDTF">2024-12-22T18:18:02Z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2024-07-31T00:00:00Z</vt:filetime>
  </property>
  <property fmtid="{D5CDD505-2E9C-101B-9397-08002B2CF9AE}" pid="3" name="Creator">
    <vt:lpwstr>Chromium</vt:lpwstr>
  </property>
  <property fmtid="{D5CDD505-2E9C-101B-9397-08002B2CF9AE}" pid="4" name="LastSaved">
    <vt:filetime>2024-07-31T00:00:00Z</vt:filetime>
  </property>
  <property fmtid="{D5CDD505-2E9C-101B-9397-08002B2CF9AE}" pid="5" name="Producer">
    <vt:lpwstr>GPL Ghostscript 10.02.0</vt:lpwstr>
  </property>
</Properties>
</file>